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0" r:id="rId1"/>
  </p:sldMasterIdLst>
  <p:notesMasterIdLst>
    <p:notesMasterId r:id="rId21"/>
  </p:notesMasterIdLst>
  <p:sldIdLst>
    <p:sldId id="256" r:id="rId2"/>
    <p:sldId id="257" r:id="rId3"/>
    <p:sldId id="260" r:id="rId4"/>
    <p:sldId id="259" r:id="rId5"/>
    <p:sldId id="277" r:id="rId6"/>
    <p:sldId id="263" r:id="rId7"/>
    <p:sldId id="264" r:id="rId8"/>
    <p:sldId id="265" r:id="rId9"/>
    <p:sldId id="266" r:id="rId10"/>
    <p:sldId id="267" r:id="rId11"/>
    <p:sldId id="268" r:id="rId12"/>
    <p:sldId id="270" r:id="rId13"/>
    <p:sldId id="271" r:id="rId14"/>
    <p:sldId id="272" r:id="rId15"/>
    <p:sldId id="273" r:id="rId16"/>
    <p:sldId id="274" r:id="rId17"/>
    <p:sldId id="275" r:id="rId18"/>
    <p:sldId id="262" r:id="rId19"/>
    <p:sldId id="276" r:id="rId2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6699"/>
    <a:srgbClr val="FFFF00"/>
    <a:srgbClr val="CCFFFF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3" autoAdjust="0"/>
    <p:restoredTop sz="94667" autoAdjust="0"/>
  </p:normalViewPr>
  <p:slideViewPr>
    <p:cSldViewPr>
      <p:cViewPr>
        <p:scale>
          <a:sx n="75" d="100"/>
          <a:sy n="75" d="100"/>
        </p:scale>
        <p:origin x="-96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24"/>
    </p:cViewPr>
  </p:sorterViewPr>
  <p:notesViewPr>
    <p:cSldViewPr>
      <p:cViewPr varScale="1">
        <p:scale>
          <a:sx n="43" d="100"/>
          <a:sy n="43" d="100"/>
        </p:scale>
        <p:origin x="-1483" y="-5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DBBBC70-8CF1-4CE1-B14E-6070D9783FB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ECB054-726F-4BEB-9D34-6836E23B74BC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EC22C-9CA2-4C61-82BA-E7313D89671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9C9B06-2582-411E-83EE-0981126FF2A4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E53C12-9828-44FD-8104-97D03345B05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B9AC9C-7BF5-4A77-BDA0-635BA1B4F3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F1F0B7B-FFE7-4CEE-BF92-1F0358EB07F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31B50AB-E3F4-49ED-BC92-873A66B25EA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71E3BB-3F18-4E66-BB7F-E8C09A9E24E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F1FBA3-C106-4C66-B710-13561E107E84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5E3E55-AAD9-406E-A75A-34BCC48283E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9F8DC0-9261-49E6-97FF-5ED27225C368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E2CA0D-8075-46BB-B93E-DB26F42BF0C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CF3649-8100-45B1-AD7A-7F261691374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D9C1D1-EB16-49E5-BE21-28BFCE45B77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9FE2489-EF7F-4259-A3D0-A060DFC6DED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 alt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3B062789-71FD-4E4B-B9E2-997E1E94A17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l.usda.gov/fnic/dga/dga95/fig02.html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a/imgres?imgurl=http://www.articleslounge.com/wp-content/uploads/2009/05/Nutrients.jpg&amp;imgrefurl=http://www.articleslounge.com/nutrition/nutrients-energy-requirements/&amp;usg=__-K7X2PlMtD3zP55e8Kw2eVe6oTA=&amp;h=1442&amp;w=2174&amp;sz=1753&amp;hl=en&amp;start=5&amp;zoom=1&amp;um=1&amp;itbs=1&amp;tbnid=7dJwq54MtX23CM:&amp;tbnh=99&amp;tbnw=150&amp;prev=/search%3Fq%3Dnutrients%26um%3D1%26hl%3Den%26sa%3DN%26rlz%3D1I7GGLL_en%26tbm%3Disch&amp;ei=xK_HTdrEFo_EvQPKksCTAQ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kidshealth.org/kid/stay_healthy/food/pyramid.html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gif"/><Relationship Id="rId5" Type="http://schemas.openxmlformats.org/officeDocument/2006/relationships/image" Target="../media/image32.jpeg"/><Relationship Id="rId4" Type="http://schemas.openxmlformats.org/officeDocument/2006/relationships/image" Target="../media/image31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74.125.67.100/imgres?imgurl=http://healthliv.com/wp-content/uploads/2010/06/Nutritious-Whole-Grains.jpg&amp;imgrefurl=http://healthliv.com/are-you-eating-enough-nutritious-whole-grains/&amp;usg=__8WfnPbV9muAuwST9g_E8yYKEThk=&amp;h=293&amp;w=300&amp;sz=25&amp;hl=en&amp;start=1&amp;zoom=1&amp;um=1&amp;itbs=1&amp;tbnid=C92JBMHVijnINM:&amp;tbnh=113&amp;tbnw=116&amp;prev=/images?q=grains&amp;um=1&amp;hl=en&amp;rlz=1I7GGLL_en&amp;tbs=isch:1&amp;ei=MHiaTfO9CJTftweY95j-Cw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hyperlink" Target="http://74.125.67.100/imgres?imgurl=http://images.sciencedaily.com/2009/07/090727102024-large.jpg&amp;imgrefurl=http://www.sciencedaily.com/releases/2009/07/090727102024.htm&amp;usg=__BFfemEeWBCkMHzjELP5AlAY98NM=&amp;h=848&amp;w=566&amp;sz=38&amp;hl=en&amp;start=2&amp;zoom=1&amp;um=1&amp;itbs=1&amp;tbnid=0RY5TQlcpUFFRM:&amp;tbnh=145&amp;tbnw=97&amp;prev=/images?q=sugar+foods&amp;um=1&amp;hl=en&amp;rlz=1T4DMUS_enUS280US280&amp;tbm=isch&amp;ei=3JCaTZXHIYjUgAea9Iy6Bw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09600"/>
            <a:ext cx="7772400" cy="1371600"/>
          </a:xfrm>
        </p:spPr>
        <p:txBody>
          <a:bodyPr>
            <a:normAutofit/>
          </a:bodyPr>
          <a:lstStyle/>
          <a:p>
            <a:r>
              <a:rPr lang="en-US" altLang="en-US" b="1" dirty="0" smtClean="0">
                <a:solidFill>
                  <a:schemeClr val="hlink"/>
                </a:solidFill>
                <a:latin typeface="Snap ITC" pitchFamily="82" charset="0"/>
              </a:rPr>
              <a:t>Lets Take an Adventure through the Food Pyramid!</a:t>
            </a:r>
            <a:endParaRPr lang="en-US" altLang="en-US" dirty="0"/>
          </a:p>
        </p:txBody>
      </p:sp>
      <p:pic>
        <p:nvPicPr>
          <p:cNvPr id="34818" name="Picture 2" descr="http://www.methodsofhealing.com/files/2009/03/printable-food-pyrami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1" y="1876426"/>
            <a:ext cx="4953000" cy="471843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828800" y="2438400"/>
            <a:ext cx="609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5486400" y="3124200"/>
          <a:ext cx="2803525" cy="2895600"/>
        </p:xfrm>
        <a:graphic>
          <a:graphicData uri="http://schemas.openxmlformats.org/presentationml/2006/ole">
            <p:oleObj spid="_x0000_s16388" name="Bitmap Image" r:id="rId4" imgW="1653333" imgH="1706667" progId="PBrush">
              <p:embed/>
            </p:oleObj>
          </a:graphicData>
        </a:graphic>
      </p:graphicFrame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3870325" y="3089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altLang="en-US"/>
          </a:p>
        </p:txBody>
      </p:sp>
      <p:graphicFrame>
        <p:nvGraphicFramePr>
          <p:cNvPr id="16390" name="Object 6"/>
          <p:cNvGraphicFramePr>
            <a:graphicFrameLocks noChangeAspect="1"/>
          </p:cNvGraphicFramePr>
          <p:nvPr/>
        </p:nvGraphicFramePr>
        <p:xfrm>
          <a:off x="914400" y="3200400"/>
          <a:ext cx="4191000" cy="2820988"/>
        </p:xfrm>
        <a:graphic>
          <a:graphicData uri="http://schemas.openxmlformats.org/presentationml/2006/ole">
            <p:oleObj spid="_x0000_s16390" name="Bitmap Image" r:id="rId5" imgW="2331922" imgH="1569524" progId="PBrush">
              <p:embed/>
            </p:oleObj>
          </a:graphicData>
        </a:graphic>
      </p:graphicFrame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914400" y="533400"/>
            <a:ext cx="71628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200"/>
              <a:t>	The shape of the Pyramid is balanced. If we make the best food choices our diets will be balanced, which means our health will be balanced.</a:t>
            </a: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077200" cy="1600200"/>
          </a:xfrm>
        </p:spPr>
        <p:txBody>
          <a:bodyPr/>
          <a:lstStyle/>
          <a:p>
            <a:pPr algn="l"/>
            <a:r>
              <a:rPr lang="en-US" altLang="en-US" dirty="0" smtClean="0"/>
              <a:t>Where Should You NOT Eat For Dinner?</a:t>
            </a:r>
            <a:endParaRPr lang="en-US" altLang="en-US" dirty="0"/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219200" y="3886200"/>
            <a:ext cx="6705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200" b="1" dirty="0">
                <a:solidFill>
                  <a:srgbClr val="FF7C80"/>
                </a:solidFill>
                <a:latin typeface="Falstaff Festival MT" pitchFamily="2" charset="0"/>
              </a:rPr>
              <a:t>	</a:t>
            </a:r>
            <a:endParaRPr lang="en-US" altLang="en-US" sz="3200" dirty="0">
              <a:solidFill>
                <a:srgbClr val="FF7C80"/>
              </a:solidFill>
              <a:latin typeface="Falstaff Festival MT" pitchFamily="2" charset="0"/>
            </a:endParaRPr>
          </a:p>
        </p:txBody>
      </p:sp>
      <p:pic>
        <p:nvPicPr>
          <p:cNvPr id="64514" name="Picture 2" descr="http://www.openmarket.org/wp-content/uploads/2010/10/mcdonald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43400"/>
            <a:ext cx="3352799" cy="2537669"/>
          </a:xfrm>
          <a:prstGeom prst="rect">
            <a:avLst/>
          </a:prstGeom>
          <a:noFill/>
        </p:spPr>
      </p:pic>
      <p:pic>
        <p:nvPicPr>
          <p:cNvPr id="64516" name="Picture 4" descr="http://www.1fastfoodcoupon.com/images/tac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00" y="3533775"/>
            <a:ext cx="2857500" cy="3324225"/>
          </a:xfrm>
          <a:prstGeom prst="rect">
            <a:avLst/>
          </a:prstGeom>
          <a:noFill/>
        </p:spPr>
      </p:pic>
      <p:pic>
        <p:nvPicPr>
          <p:cNvPr id="64518" name="Picture 6" descr="http://www.businesspundit.com/wp-content/uploads/2010/09/burger-kin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5949" y="1447800"/>
            <a:ext cx="2218051" cy="2286000"/>
          </a:xfrm>
          <a:prstGeom prst="rect">
            <a:avLst/>
          </a:prstGeom>
          <a:noFill/>
        </p:spPr>
      </p:pic>
      <p:pic>
        <p:nvPicPr>
          <p:cNvPr id="64520" name="Picture 8" descr="http://www.inventivegadget.com/gadget/images/wend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5200" y="1524000"/>
            <a:ext cx="3491543" cy="3863974"/>
          </a:xfrm>
          <a:prstGeom prst="rect">
            <a:avLst/>
          </a:prstGeom>
          <a:noFill/>
        </p:spPr>
      </p:pic>
      <p:pic>
        <p:nvPicPr>
          <p:cNvPr id="64522" name="Picture 10" descr="http://3.bp.blogspot.com/_ZeHL1J3Z_iE/TNqfGqhfk1I/AAAAAAAACOY/dnggOHWBsqg/s1600/arbys%252520logo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8200" y="2057400"/>
            <a:ext cx="1627805" cy="2133600"/>
          </a:xfrm>
          <a:prstGeom prst="rect">
            <a:avLst/>
          </a:prstGeom>
          <a:noFill/>
        </p:spPr>
      </p:pic>
      <p:pic>
        <p:nvPicPr>
          <p:cNvPr id="64524" name="Picture 12" descr="http://ceoworld.biz/ceo/wp-content/uploads/2008/12/papajohns-logo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62400" y="5397500"/>
            <a:ext cx="2146300" cy="14605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 fontScale="90000"/>
          </a:bodyPr>
          <a:lstStyle/>
          <a:p>
            <a:pPr algn="l"/>
            <a:r>
              <a:rPr lang="en-US" altLang="en-US" sz="3600"/>
              <a:t>Our bodies don’t come tumbling down, but little things might happen like: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981200"/>
            <a:ext cx="7772400" cy="2971800"/>
          </a:xfrm>
        </p:spPr>
        <p:txBody>
          <a:bodyPr/>
          <a:lstStyle/>
          <a:p>
            <a:r>
              <a:rPr lang="en-US" altLang="en-US" dirty="0"/>
              <a:t>Maybe you’re too tired to do your work at </a:t>
            </a:r>
            <a:r>
              <a:rPr lang="en-US" altLang="en-US" dirty="0" smtClean="0"/>
              <a:t>school. </a:t>
            </a:r>
            <a:endParaRPr lang="en-US" altLang="en-US" dirty="0"/>
          </a:p>
          <a:p>
            <a:r>
              <a:rPr lang="en-US" altLang="en-US" dirty="0"/>
              <a:t>You’re </a:t>
            </a:r>
            <a:r>
              <a:rPr lang="en-US" altLang="en-US" dirty="0" smtClean="0"/>
              <a:t>cranky.</a:t>
            </a:r>
            <a:endParaRPr lang="en-US" altLang="en-US" dirty="0"/>
          </a:p>
          <a:p>
            <a:r>
              <a:rPr lang="en-US" altLang="en-US" dirty="0"/>
              <a:t>Cuts and injuries might take longer to </a:t>
            </a:r>
            <a:r>
              <a:rPr lang="en-US" altLang="en-US" dirty="0" smtClean="0"/>
              <a:t>heal.</a:t>
            </a:r>
            <a:endParaRPr lang="en-US" altLang="en-US" dirty="0"/>
          </a:p>
          <a:p>
            <a:r>
              <a:rPr lang="en-US" altLang="en-US" dirty="0"/>
              <a:t>Or it takes longer to get over a cold.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5715000" y="35052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2362200"/>
          </a:xfrm>
        </p:spPr>
        <p:txBody>
          <a:bodyPr/>
          <a:lstStyle/>
          <a:p>
            <a:pPr algn="l"/>
            <a:r>
              <a:rPr lang="en-US" altLang="en-US" sz="3600"/>
              <a:t>	In the long run if we don’t choose a healthy diet we have a greater chance of getting some bad diseases like:</a:t>
            </a:r>
            <a:endParaRPr lang="en-US" alt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895600"/>
            <a:ext cx="3352800" cy="1981200"/>
          </a:xfrm>
        </p:spPr>
        <p:txBody>
          <a:bodyPr/>
          <a:lstStyle/>
          <a:p>
            <a:r>
              <a:rPr lang="en-US" altLang="en-US" b="1"/>
              <a:t>Heart disease</a:t>
            </a:r>
          </a:p>
          <a:p>
            <a:r>
              <a:rPr lang="en-US" altLang="en-US" b="1"/>
              <a:t>Diabetes </a:t>
            </a:r>
          </a:p>
          <a:p>
            <a:r>
              <a:rPr lang="en-US" altLang="en-US" b="1"/>
              <a:t>Obesity</a:t>
            </a:r>
            <a:endParaRPr lang="en-US" altLang="en-US"/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4495800" y="36576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2895600" y="50292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pic>
        <p:nvPicPr>
          <p:cNvPr id="60420" name="Picture 4" descr="http://1.bp.blogspot.com/_T7jURjSkxk8/SYXnbuQDIgI/AAAAAAAAACo/K37nHmCulkA/s320/sad+heart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1905000"/>
            <a:ext cx="2286000" cy="1920240"/>
          </a:xfrm>
          <a:prstGeom prst="rect">
            <a:avLst/>
          </a:prstGeom>
          <a:noFill/>
        </p:spPr>
      </p:pic>
      <p:pic>
        <p:nvPicPr>
          <p:cNvPr id="60422" name="Picture 6" descr="http://www.naturopathictreatment.net/wp-content/uploads/2009/08/obesity-typ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3746500"/>
            <a:ext cx="4800600" cy="31115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990600" y="12954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5867400" y="4191000"/>
            <a:ext cx="2057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 sz="1600"/>
          </a:p>
        </p:txBody>
      </p:sp>
      <p:sp>
        <p:nvSpPr>
          <p:cNvPr id="5" name="TextBox 4"/>
          <p:cNvSpPr txBox="1"/>
          <p:nvPr/>
        </p:nvSpPr>
        <p:spPr>
          <a:xfrm>
            <a:off x="1524000" y="457200"/>
            <a:ext cx="64008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latin typeface="Segoe Script" pitchFamily="34" charset="0"/>
              </a:rPr>
              <a:t>Food Is Our Fuel</a:t>
            </a:r>
            <a:endParaRPr lang="en-US" sz="8800" dirty="0">
              <a:latin typeface="Segoe Script" pitchFamily="34" charset="0"/>
            </a:endParaRPr>
          </a:p>
        </p:txBody>
      </p:sp>
      <p:pic>
        <p:nvPicPr>
          <p:cNvPr id="76802" name="Picture 2" descr="http://geoffreyssite.com/image/cars_cartoon%20copy.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3200400"/>
            <a:ext cx="5486400" cy="3362325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077200" cy="3429000"/>
          </a:xfrm>
        </p:spPr>
        <p:txBody>
          <a:bodyPr/>
          <a:lstStyle/>
          <a:p>
            <a:r>
              <a:rPr lang="en-US" altLang="en-US" sz="3600" dirty="0"/>
              <a:t>	Each group on the </a:t>
            </a:r>
            <a:r>
              <a:rPr lang="en-US" altLang="en-US" sz="3600" dirty="0" smtClean="0"/>
              <a:t>Pyramid has nutrients!</a:t>
            </a:r>
            <a:endParaRPr lang="en-US" altLang="en-US" sz="3600" dirty="0"/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2193925" y="4308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914400" y="45720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pic>
        <p:nvPicPr>
          <p:cNvPr id="74754" name="Picture 2" descr="http://www.fullissue.com/wp-content/uploads/2010/04/Nutrien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1866900"/>
            <a:ext cx="4991100" cy="49911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7848600" cy="1600200"/>
          </a:xfrm>
        </p:spPr>
        <p:txBody>
          <a:bodyPr>
            <a:normAutofit/>
          </a:bodyPr>
          <a:lstStyle/>
          <a:p>
            <a:pPr algn="l"/>
            <a:r>
              <a:rPr lang="en-US" altLang="en-US" sz="3600" dirty="0" smtClean="0"/>
              <a:t>Food labels that you will see on food that you eat.</a:t>
            </a:r>
            <a:endParaRPr lang="en-US" altLang="en-US" sz="3600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362200"/>
            <a:ext cx="3810000" cy="3733800"/>
          </a:xfrm>
        </p:spPr>
        <p:txBody>
          <a:bodyPr/>
          <a:lstStyle/>
          <a:p>
            <a:r>
              <a:rPr lang="en-US" altLang="en-US" sz="2800"/>
              <a:t>protein</a:t>
            </a:r>
          </a:p>
          <a:p>
            <a:r>
              <a:rPr lang="en-US" altLang="en-US" sz="2800"/>
              <a:t>carbohydrates</a:t>
            </a:r>
          </a:p>
          <a:p>
            <a:r>
              <a:rPr lang="en-US" altLang="en-US" sz="2800"/>
              <a:t>iron</a:t>
            </a:r>
          </a:p>
          <a:p>
            <a:r>
              <a:rPr lang="en-US" altLang="en-US" sz="2800"/>
              <a:t>vitamin C </a:t>
            </a:r>
          </a:p>
          <a:p>
            <a:r>
              <a:rPr lang="en-US" altLang="en-US" sz="2800"/>
              <a:t>calcium </a:t>
            </a:r>
          </a:p>
          <a:p>
            <a:r>
              <a:rPr lang="en-US" altLang="en-US" sz="2800"/>
              <a:t>cholesterol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4800600" y="32004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pic>
        <p:nvPicPr>
          <p:cNvPr id="23558" name="Picture 6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4267200"/>
            <a:ext cx="1371600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4953000" y="2895600"/>
            <a:ext cx="3124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Click on the bowl of fruit to see a couple of food labels.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1066800" y="1143000"/>
            <a:ext cx="70104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/>
              <a:t>	</a:t>
            </a:r>
            <a:r>
              <a:rPr lang="en-US" altLang="en-US" sz="3600" dirty="0"/>
              <a:t>There’s a lot to know about food and nutrition. Knowing about the Food Guide Pyramid gives you a good start at having a balanced diet and living a healthy life style.</a:t>
            </a:r>
          </a:p>
        </p:txBody>
      </p:sp>
      <p:pic>
        <p:nvPicPr>
          <p:cNvPr id="70658" name="Picture 2" descr="http://t0.gstatic.com/images?q=tbn:ANd9GcT7Ix9e0PLONr6oB85nYAPdh3Aq9XIdvbGL1QCB8ID0U4zesb88jdH-idM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4041645"/>
            <a:ext cx="4267200" cy="281635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914400" y="1219200"/>
            <a:ext cx="32766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200" dirty="0" smtClean="0"/>
              <a:t>C</a:t>
            </a:r>
            <a:r>
              <a:rPr lang="en-US" altLang="en-US" sz="3200" dirty="0" smtClean="0"/>
              <a:t>lick </a:t>
            </a:r>
            <a:r>
              <a:rPr lang="en-US" altLang="en-US" sz="3200" dirty="0"/>
              <a:t>on the Food Pyramid to find more facts about food and nutrition.</a:t>
            </a:r>
            <a:endParaRPr lang="en-US" altLang="en-US" dirty="0"/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5029200" y="41910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pic>
        <p:nvPicPr>
          <p:cNvPr id="11277" name="Picture 13" descr="http://1.bp.blogspot.com/_oSV0RPOC68o/R9qIW4xVpTI/AAAAAAAABu8/XcZVVZDNSZc/s400/13383718717780_food-pyramid-children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1981200"/>
            <a:ext cx="4585855" cy="3152775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382000" cy="914400"/>
          </a:xfrm>
        </p:spPr>
        <p:txBody>
          <a:bodyPr>
            <a:normAutofit/>
          </a:bodyPr>
          <a:lstStyle/>
          <a:p>
            <a:r>
              <a:rPr lang="en-US" altLang="en-US" dirty="0" smtClean="0"/>
              <a:t>Where We Should Go To Dinner?</a:t>
            </a:r>
            <a:endParaRPr lang="en-US" altLang="en-US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066800"/>
            <a:ext cx="7696200" cy="4953000"/>
          </a:xfrm>
        </p:spPr>
        <p:txBody>
          <a:bodyPr/>
          <a:lstStyle/>
          <a:p>
            <a:endParaRPr lang="en-US" altLang="en-US" sz="2000" dirty="0"/>
          </a:p>
          <a:p>
            <a:pPr algn="just">
              <a:spcBef>
                <a:spcPts val="1200"/>
              </a:spcBef>
              <a:buNone/>
            </a:pPr>
            <a:endParaRPr lang="en-US" altLang="en-US" sz="2000" dirty="0"/>
          </a:p>
          <a:p>
            <a:endParaRPr lang="en-US" altLang="en-US" sz="2000" dirty="0"/>
          </a:p>
          <a:p>
            <a:endParaRPr lang="en-US" altLang="en-US" dirty="0"/>
          </a:p>
        </p:txBody>
      </p:sp>
      <p:pic>
        <p:nvPicPr>
          <p:cNvPr id="67586" name="Picture 2" descr="http://www.washingtoncitypaper.com/blogs/housingcomplex/files/2011/01/subway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29200"/>
            <a:ext cx="9144000" cy="1917306"/>
          </a:xfrm>
          <a:prstGeom prst="rect">
            <a:avLst/>
          </a:prstGeom>
          <a:noFill/>
        </p:spPr>
      </p:pic>
      <p:pic>
        <p:nvPicPr>
          <p:cNvPr id="67588" name="Picture 4" descr="http://www.underconsideration.com/brandnew/archives/chipotle_logo_original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8796" y="2895600"/>
            <a:ext cx="3602816" cy="2345663"/>
          </a:xfrm>
          <a:prstGeom prst="rect">
            <a:avLst/>
          </a:prstGeom>
          <a:noFill/>
        </p:spPr>
      </p:pic>
      <p:pic>
        <p:nvPicPr>
          <p:cNvPr id="67590" name="Picture 6" descr="http://www.chicagoreader.com/images/blogimages/2010/02/03/1265222544-panerabrea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6887" y="1066800"/>
            <a:ext cx="2897113" cy="3886200"/>
          </a:xfrm>
          <a:prstGeom prst="rect">
            <a:avLst/>
          </a:prstGeom>
          <a:noFill/>
        </p:spPr>
      </p:pic>
      <p:pic>
        <p:nvPicPr>
          <p:cNvPr id="67592" name="Picture 8" descr="http://www.addisontexas.net/REPOSITORY/ASSETS/RESTAURANT-LOGOS/JasonsDeliLogo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743200"/>
            <a:ext cx="3028950" cy="2423160"/>
          </a:xfrm>
          <a:prstGeom prst="rect">
            <a:avLst/>
          </a:prstGeom>
          <a:noFill/>
        </p:spPr>
      </p:pic>
      <p:pic>
        <p:nvPicPr>
          <p:cNvPr id="67594" name="Picture 10" descr="http://momreviews.net/wp-content/uploads/2010/06/NoodlesCompany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8200" y="685800"/>
            <a:ext cx="4813300" cy="23696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So what is this Food Pyramid?</a:t>
            </a:r>
            <a:br>
              <a:rPr lang="en-US" altLang="en-US"/>
            </a:br>
            <a:r>
              <a:rPr lang="en-US" altLang="en-US" sz="2000"/>
              <a:t>(Click on the button that you think fits best)</a:t>
            </a:r>
            <a:endParaRPr lang="en-US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133600"/>
            <a:ext cx="7772400" cy="4572000"/>
          </a:xfrm>
        </p:spPr>
        <p:txBody>
          <a:bodyPr/>
          <a:lstStyle/>
          <a:p>
            <a:r>
              <a:rPr lang="en-US" altLang="en-US" dirty="0"/>
              <a:t>An </a:t>
            </a:r>
            <a:r>
              <a:rPr lang="en-US" altLang="en-US" dirty="0" smtClean="0"/>
              <a:t>Egyptian Pyramid</a:t>
            </a:r>
            <a:endParaRPr lang="en-US" altLang="en-US" dirty="0"/>
          </a:p>
        </p:txBody>
      </p:sp>
      <p:sp>
        <p:nvSpPr>
          <p:cNvPr id="3078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62000" y="2286000"/>
            <a:ext cx="304800" cy="304800"/>
          </a:xfrm>
          <a:prstGeom prst="actionButtonBlank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533400" y="3048000"/>
            <a:ext cx="5181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200" dirty="0"/>
              <a:t>     A stack of </a:t>
            </a:r>
            <a:r>
              <a:rPr lang="en-US" altLang="en-US" sz="3200" dirty="0" smtClean="0"/>
              <a:t>Eggs.</a:t>
            </a:r>
            <a:endParaRPr lang="en-US" altLang="en-US" dirty="0"/>
          </a:p>
        </p:txBody>
      </p:sp>
      <p:sp>
        <p:nvSpPr>
          <p:cNvPr id="3083" name="Oval 11"/>
          <p:cNvSpPr>
            <a:spLocks noChangeArrowheads="1"/>
          </p:cNvSpPr>
          <p:nvPr/>
        </p:nvSpPr>
        <p:spPr bwMode="auto">
          <a:xfrm>
            <a:off x="5638800" y="3429000"/>
            <a:ext cx="304800" cy="304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4" name="Oval 12"/>
          <p:cNvSpPr>
            <a:spLocks noChangeArrowheads="1"/>
          </p:cNvSpPr>
          <p:nvPr/>
        </p:nvSpPr>
        <p:spPr bwMode="auto">
          <a:xfrm>
            <a:off x="5943600" y="3429000"/>
            <a:ext cx="304800" cy="304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5" name="Oval 13"/>
          <p:cNvSpPr>
            <a:spLocks noChangeArrowheads="1"/>
          </p:cNvSpPr>
          <p:nvPr/>
        </p:nvSpPr>
        <p:spPr bwMode="auto">
          <a:xfrm>
            <a:off x="6248400" y="3429000"/>
            <a:ext cx="304800" cy="304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Oval 14"/>
          <p:cNvSpPr>
            <a:spLocks noChangeArrowheads="1"/>
          </p:cNvSpPr>
          <p:nvPr/>
        </p:nvSpPr>
        <p:spPr bwMode="auto">
          <a:xfrm>
            <a:off x="5791200" y="3200400"/>
            <a:ext cx="304800" cy="304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Oval 15"/>
          <p:cNvSpPr>
            <a:spLocks noChangeArrowheads="1"/>
          </p:cNvSpPr>
          <p:nvPr/>
        </p:nvSpPr>
        <p:spPr bwMode="auto">
          <a:xfrm>
            <a:off x="6096000" y="3200400"/>
            <a:ext cx="304800" cy="304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Oval 16"/>
          <p:cNvSpPr>
            <a:spLocks noChangeArrowheads="1"/>
          </p:cNvSpPr>
          <p:nvPr/>
        </p:nvSpPr>
        <p:spPr bwMode="auto">
          <a:xfrm>
            <a:off x="5943600" y="2971800"/>
            <a:ext cx="304800" cy="304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381000" y="4191000"/>
            <a:ext cx="8534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200"/>
              <a:t>       It’s a guide that helps us choose healthy                                   	foods.</a:t>
            </a:r>
            <a:endParaRPr lang="en-US" altLang="en-US"/>
          </a:p>
        </p:txBody>
      </p:sp>
      <p:sp>
        <p:nvSpPr>
          <p:cNvPr id="3093" name="AutoShape 21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" y="3200400"/>
            <a:ext cx="304800" cy="304800"/>
          </a:xfrm>
          <a:prstGeom prst="actionButtonBlank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94" name="AutoShape 22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" y="4343400"/>
            <a:ext cx="304800" cy="304800"/>
          </a:xfrm>
          <a:prstGeom prst="actionButtonBlank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Nope try again.</a:t>
            </a:r>
          </a:p>
        </p:txBody>
      </p:sp>
      <p:sp>
        <p:nvSpPr>
          <p:cNvPr id="6147" name="AutoShape 1027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4267200" y="2286000"/>
            <a:ext cx="609600" cy="8382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/>
              <a:t>Okay, it is a pyramid of food but it’s not </a:t>
            </a:r>
            <a:r>
              <a:rPr lang="en-US" altLang="en-US" sz="3200" b="1" i="1"/>
              <a:t>THE</a:t>
            </a:r>
            <a:r>
              <a:rPr lang="en-US" altLang="en-US" sz="3200"/>
              <a:t> Food Pyramid.</a:t>
            </a:r>
            <a:endParaRPr lang="en-US" altLang="en-US"/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2590800" y="2209800"/>
            <a:ext cx="3810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/>
              <a:t>Try again.</a:t>
            </a:r>
          </a:p>
        </p:txBody>
      </p:sp>
      <p:sp>
        <p:nvSpPr>
          <p:cNvPr id="5124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114800" y="3733800"/>
            <a:ext cx="990600" cy="6096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410575" cy="75406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Your Right!!!!!!!!!!</a:t>
            </a:r>
            <a:endParaRPr lang="en-US" dirty="0"/>
          </a:p>
        </p:txBody>
      </p:sp>
      <p:pic>
        <p:nvPicPr>
          <p:cNvPr id="96261" name="Picture 5" descr="C:\WINDOWS\Profiles\tony\Desktop\Tony\LimeWire\pyramid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143000"/>
            <a:ext cx="7086600" cy="5522874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295400" y="838200"/>
            <a:ext cx="6477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dirty="0" smtClean="0"/>
              <a:t>What is at the bottom of the pyramid?</a:t>
            </a:r>
            <a:endParaRPr lang="en-US" altLang="en-US" dirty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838200" y="1828800"/>
            <a:ext cx="7315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/>
              <a:t>The base </a:t>
            </a:r>
            <a:r>
              <a:rPr lang="en-US" altLang="en-US" dirty="0" smtClean="0"/>
              <a:t>of </a:t>
            </a:r>
            <a:r>
              <a:rPr lang="en-US" altLang="en-US" dirty="0"/>
              <a:t>the pyramid is the grain, cereal and bread group. We need 6 to 11 servings of this group. 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143000" y="4724400"/>
            <a:ext cx="693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pic>
        <p:nvPicPr>
          <p:cNvPr id="24578" name="Picture 2" descr="http://t1.gstatic.com/images?q=tbn:ANd9GcSxtK5fOhFltRdmMvJO3YR87JYkkELjVQ3gWLW00cGnr9Kr5QGvwT6xkA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3048000"/>
            <a:ext cx="1905000" cy="1855735"/>
          </a:xfrm>
          <a:prstGeom prst="rect">
            <a:avLst/>
          </a:prstGeom>
          <a:noFill/>
        </p:spPr>
      </p:pic>
      <p:pic>
        <p:nvPicPr>
          <p:cNvPr id="24580" name="Picture 4" descr="http://www.nutrexsolutions.com/wp-content/uploads/2009/10/cereal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2861818"/>
            <a:ext cx="2324100" cy="2176907"/>
          </a:xfrm>
          <a:prstGeom prst="rect">
            <a:avLst/>
          </a:prstGeom>
          <a:noFill/>
        </p:spPr>
      </p:pic>
      <p:pic>
        <p:nvPicPr>
          <p:cNvPr id="24582" name="Picture 6" descr="http://www.acclaimimages.com/_gallery/_images_n300/cartoon_bread_slice_superher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0" y="3810000"/>
            <a:ext cx="2686050" cy="28575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828800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en-US" sz="2800" dirty="0"/>
              <a:t>	</a:t>
            </a:r>
            <a:r>
              <a:rPr lang="en-US" altLang="en-US" sz="3200" dirty="0"/>
              <a:t>The next layer up is the fruits and vegetables group</a:t>
            </a:r>
            <a:r>
              <a:rPr lang="en-US" altLang="en-US" sz="3200" dirty="0" smtClean="0"/>
              <a:t>. You </a:t>
            </a:r>
            <a:r>
              <a:rPr lang="en-US" altLang="en-US" sz="3200" dirty="0"/>
              <a:t>need 2 to 4 servings of the fruits and 3 to 5 servings of the </a:t>
            </a:r>
            <a:r>
              <a:rPr lang="en-US" altLang="en-US" sz="3200" dirty="0" smtClean="0"/>
              <a:t>vegetables</a:t>
            </a:r>
            <a:r>
              <a:rPr lang="en-US" altLang="en-US" sz="3200" dirty="0"/>
              <a:t> </a:t>
            </a:r>
            <a:r>
              <a:rPr lang="en-US" altLang="en-US" sz="3200" dirty="0" smtClean="0"/>
              <a:t>a day.</a:t>
            </a:r>
            <a:endParaRPr lang="en-US" altLang="en-US" sz="2800" dirty="0"/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828800" y="3733800"/>
            <a:ext cx="586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752600" y="3886200"/>
            <a:ext cx="502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pic>
        <p:nvPicPr>
          <p:cNvPr id="22530" name="Picture 2" descr="http://esl.vcc.ca/eslvoc/ESLWEB/Fruit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3581400"/>
            <a:ext cx="3276600" cy="3066022"/>
          </a:xfrm>
          <a:prstGeom prst="rect">
            <a:avLst/>
          </a:prstGeom>
          <a:noFill/>
        </p:spPr>
      </p:pic>
      <p:pic>
        <p:nvPicPr>
          <p:cNvPr id="22532" name="Picture 4" descr="http://pixhost.info/avaxhome/2007-10-14/Vegetables_1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2133600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001000" cy="2209800"/>
          </a:xfrm>
        </p:spPr>
        <p:txBody>
          <a:bodyPr/>
          <a:lstStyle/>
          <a:p>
            <a:pPr algn="l"/>
            <a:r>
              <a:rPr lang="en-US" altLang="en-US" sz="3200"/>
              <a:t>	The next layer is the dairy and the protein groups. We need 2 to 3 servings a day of the dairy group and 2 to 3 servings of the protein group.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752600" y="3505200"/>
            <a:ext cx="624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pic>
        <p:nvPicPr>
          <p:cNvPr id="20482" name="Picture 2" descr="http://i.ehow.co.uk/images/a05/2r/lb/food-pyramid-elementary-kids-5.1-800X8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76600"/>
            <a:ext cx="2686050" cy="3581400"/>
          </a:xfrm>
          <a:prstGeom prst="rect">
            <a:avLst/>
          </a:prstGeom>
          <a:noFill/>
        </p:spPr>
      </p:pic>
      <p:pic>
        <p:nvPicPr>
          <p:cNvPr id="20484" name="Picture 4" descr="http://www.vitalhealthzone.com/images/protei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2590800"/>
            <a:ext cx="3810000" cy="2762250"/>
          </a:xfrm>
          <a:prstGeom prst="rect">
            <a:avLst/>
          </a:prstGeom>
          <a:noFill/>
        </p:spPr>
      </p:pic>
      <p:pic>
        <p:nvPicPr>
          <p:cNvPr id="20486" name="Picture 6" descr="http://www.better-valu.com/filebin/images/bettervalu/cat-lg-dair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4000500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001000" cy="2819400"/>
          </a:xfrm>
        </p:spPr>
        <p:txBody>
          <a:bodyPr/>
          <a:lstStyle/>
          <a:p>
            <a:pPr algn="l"/>
            <a:r>
              <a:rPr lang="en-US" altLang="en-US" sz="3200" dirty="0"/>
              <a:t>	</a:t>
            </a:r>
            <a:r>
              <a:rPr lang="en-US" altLang="en-US" sz="2800" dirty="0"/>
              <a:t>The tip-top of the pyramid is the </a:t>
            </a:r>
            <a:r>
              <a:rPr lang="en-US" altLang="en-US" sz="2800" dirty="0" smtClean="0"/>
              <a:t>sugars, fats</a:t>
            </a:r>
            <a:r>
              <a:rPr lang="en-US" altLang="en-US" sz="2800" dirty="0"/>
              <a:t>, and salt group</a:t>
            </a:r>
            <a:r>
              <a:rPr lang="en-US" altLang="en-US" sz="2800" dirty="0" smtClean="0"/>
              <a:t>.  I know it’s the fun group. If you eat a little bit from this group it’s ok.  But try getting foods from other groups!</a:t>
            </a:r>
            <a:endParaRPr lang="en-US" altLang="en-US" sz="3200" dirty="0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066800" y="5410200"/>
            <a:ext cx="655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pic>
        <p:nvPicPr>
          <p:cNvPr id="18434" name="Picture 2" descr="http://www.alkairawankwt.com/images/sug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971800"/>
            <a:ext cx="2857500" cy="3429000"/>
          </a:xfrm>
          <a:prstGeom prst="rect">
            <a:avLst/>
          </a:prstGeom>
          <a:noFill/>
        </p:spPr>
      </p:pic>
      <p:pic>
        <p:nvPicPr>
          <p:cNvPr id="18436" name="Picture 4" descr="http://t1.gstatic.com/images?q=tbn:ANd9GcRQV5CUkhmKq5801IDo9o6kHv2GE3-WYahHe6KsfVcWsnwytHQ0k-HycAVt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600" y="2514600"/>
            <a:ext cx="1580229" cy="2362200"/>
          </a:xfrm>
          <a:prstGeom prst="rect">
            <a:avLst/>
          </a:prstGeom>
          <a:noFill/>
        </p:spPr>
      </p:pic>
      <p:pic>
        <p:nvPicPr>
          <p:cNvPr id="18438" name="Picture 6" descr="http://www.indiatalkies.com/images/junk-food42941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0400" y="4876800"/>
            <a:ext cx="1960509" cy="19812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1159</TotalTime>
  <Words>228</Words>
  <Application>Microsoft Office PowerPoint</Application>
  <PresentationFormat>On-screen Show (4:3)</PresentationFormat>
  <Paragraphs>60</Paragraphs>
  <Slides>19</Slides>
  <Notes>19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Metro</vt:lpstr>
      <vt:lpstr>Bitmap Image</vt:lpstr>
      <vt:lpstr>Lets Take an Adventure through the Food Pyramid!</vt:lpstr>
      <vt:lpstr>So what is this Food Pyramid? (Click on the button that you think fits best)</vt:lpstr>
      <vt:lpstr>Nope try again.</vt:lpstr>
      <vt:lpstr>Okay, it is a pyramid of food but it’s not THE Food Pyramid.</vt:lpstr>
      <vt:lpstr>Your Right!!!!!!!!!!</vt:lpstr>
      <vt:lpstr>Slide 6</vt:lpstr>
      <vt:lpstr> The next layer up is the fruits and vegetables group. You need 2 to 4 servings of the fruits and 3 to 5 servings of the vegetables a day.</vt:lpstr>
      <vt:lpstr> The next layer is the dairy and the protein groups. We need 2 to 3 servings a day of the dairy group and 2 to 3 servings of the protein group.</vt:lpstr>
      <vt:lpstr> The tip-top of the pyramid is the sugars, fats, and salt group.  I know it’s the fun group. If you eat a little bit from this group it’s ok.  But try getting foods from other groups!</vt:lpstr>
      <vt:lpstr>Slide 10</vt:lpstr>
      <vt:lpstr>Where Should You NOT Eat For Dinner?</vt:lpstr>
      <vt:lpstr>Our bodies don’t come tumbling down, but little things might happen like: </vt:lpstr>
      <vt:lpstr> In the long run if we don’t choose a healthy diet we have a greater chance of getting some bad diseases like:</vt:lpstr>
      <vt:lpstr>Slide 14</vt:lpstr>
      <vt:lpstr> Each group on the Pyramid has nutrients!</vt:lpstr>
      <vt:lpstr>Food labels that you will see on food that you eat.</vt:lpstr>
      <vt:lpstr>Slide 17</vt:lpstr>
      <vt:lpstr>Slide 18</vt:lpstr>
      <vt:lpstr>Where We Should Go To Dinner?</vt:lpstr>
    </vt:vector>
  </TitlesOfParts>
  <Company>Merlin Technologies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Food Guide Pyramid</dc:title>
  <dc:creator>Mark &amp; Meg Sundseth</dc:creator>
  <cp:lastModifiedBy>Taylor</cp:lastModifiedBy>
  <cp:revision>55</cp:revision>
  <dcterms:created xsi:type="dcterms:W3CDTF">2002-05-01T15:46:01Z</dcterms:created>
  <dcterms:modified xsi:type="dcterms:W3CDTF">2011-05-09T09:36:28Z</dcterms:modified>
</cp:coreProperties>
</file>